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775" r:id="rId2"/>
    <p:sldId id="4778" r:id="rId3"/>
    <p:sldId id="4779" r:id="rId4"/>
    <p:sldId id="4780" r:id="rId5"/>
    <p:sldId id="4782" r:id="rId6"/>
    <p:sldId id="4781" r:id="rId7"/>
    <p:sldId id="4784" r:id="rId8"/>
    <p:sldId id="4785" r:id="rId9"/>
    <p:sldId id="4786" r:id="rId10"/>
    <p:sldId id="4787" r:id="rId11"/>
    <p:sldId id="4788" r:id="rId12"/>
    <p:sldId id="4789" r:id="rId13"/>
    <p:sldId id="4790" r:id="rId14"/>
    <p:sldId id="4783" r:id="rId15"/>
    <p:sldId id="4791" r:id="rId16"/>
    <p:sldId id="4792" r:id="rId17"/>
    <p:sldId id="4793" r:id="rId1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1595" autoAdjust="0"/>
  </p:normalViewPr>
  <p:slideViewPr>
    <p:cSldViewPr snapToGrid="0">
      <p:cViewPr varScale="1">
        <p:scale>
          <a:sx n="49" d="100"/>
          <a:sy n="49" d="100"/>
        </p:scale>
        <p:origin x="15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12BFC-8229-407F-A97E-24859C7637CD}" type="datetimeFigureOut">
              <a:rPr lang="es-CL" smtClean="0"/>
              <a:t>25-03-2026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2E8C4-0D0B-4B60-9653-76ACA320FD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888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2E8C4-0D0B-4B60-9653-76ACA320FD12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4114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E1672-78DA-DE4F-93C8-BA1295FDD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1F109F0-23CA-D844-80CA-0FB038B4D8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0D98037-3AEC-2A12-A7D5-AACF5F8BEE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463E276-D1CB-4144-D97A-F93899DB0E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2E8C4-0D0B-4B60-9653-76ACA320FD12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0123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FCF4B-8751-7447-3179-31E4CA436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B4627BB-67D5-E718-EC94-E2FDDA9452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2200AB4-EB7A-7953-DCBE-CA2387DE5C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16D146E-83D3-F413-C44F-DFA082FA5E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2E8C4-0D0B-4B60-9653-76ACA320FD12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8404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A1976-2FD1-617A-5EF8-55DED9D3C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04C22C4-DF91-CF3A-58F3-B64A839746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214413F-775E-A04B-23C3-D79E3EBA84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3E678B8-5ECA-96C2-03B8-9F8CB39B69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2E8C4-0D0B-4B60-9653-76ACA320FD12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2038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F175A-1BB9-C8DC-D5CE-1402C56CB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CE16918-B979-74A8-1654-39CC1E3854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F903A96-7CD3-979C-6268-B071AC2B27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CEF4CC6-272E-942D-37E9-E8D8B1DE61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2E8C4-0D0B-4B60-9653-76ACA320FD12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2052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E44CB-EF3C-BF71-65CB-82F7CA6FC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8D126D4-164A-800B-0238-D346641241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1AD7BD3-6AB5-577B-880C-407681FAC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E61970-12DA-01FE-18E0-6938C42714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2E8C4-0D0B-4B60-9653-76ACA320FD12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5545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59E16-EF1B-420D-51FE-FAB541B25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1F34F62-C5C0-429B-C24D-E4BD0066AD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A44ED87-96D3-5D23-0D10-167750CC78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376B46E-64EA-1D1A-3BA2-948DB2802F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2E8C4-0D0B-4B60-9653-76ACA320FD12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5967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551A6-664F-D9CB-4AB2-51B0B7351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DF41BC6-30DA-BA8A-CB12-A5DE63D4D8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7276705-50F8-8086-C8CE-FBBB9E9588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Ingresos General</a:t>
            </a:r>
          </a:p>
          <a:p>
            <a:endParaRPr lang="es-MX" dirty="0"/>
          </a:p>
          <a:p>
            <a:r>
              <a:rPr lang="es-MX" dirty="0"/>
              <a:t>Subvención general: contempla ingresos recibidos por </a:t>
            </a:r>
            <a:r>
              <a:rPr lang="es-MX" dirty="0" err="1"/>
              <a:t>pro-retención</a:t>
            </a:r>
            <a:r>
              <a:rPr lang="es-MX" dirty="0"/>
              <a:t>, mantención, BRP, Bonos </a:t>
            </a:r>
            <a:r>
              <a:rPr lang="es-MX" dirty="0" err="1"/>
              <a:t>mineduc</a:t>
            </a:r>
            <a:r>
              <a:rPr lang="es-MX" dirty="0"/>
              <a:t>.</a:t>
            </a:r>
          </a:p>
          <a:p>
            <a:r>
              <a:rPr lang="es-MX" dirty="0"/>
              <a:t>Saldo Inicial subvención: el monto el cual se cerró en el año 2024 y se empezó el año 2025</a:t>
            </a:r>
          </a:p>
          <a:p>
            <a:r>
              <a:rPr lang="es-MX" dirty="0"/>
              <a:t>Total subvención: es la suma total de los ingresos mencionados.</a:t>
            </a:r>
          </a:p>
          <a:p>
            <a:endParaRPr lang="es-MX" dirty="0"/>
          </a:p>
          <a:p>
            <a:r>
              <a:rPr lang="es-MX" dirty="0"/>
              <a:t>Gastos Generales</a:t>
            </a:r>
          </a:p>
          <a:p>
            <a:endParaRPr lang="es-MX" dirty="0"/>
          </a:p>
          <a:p>
            <a:r>
              <a:rPr lang="es-MX" dirty="0"/>
              <a:t>Remuneraciones: gastos realizados en sueldos, honorarios, cotizaciones previsionales, y gastos en el personal de trabajo.</a:t>
            </a:r>
          </a:p>
          <a:p>
            <a:r>
              <a:rPr lang="es-MX" dirty="0"/>
              <a:t>Capacitaciones: Es el recurso gastado en capacitaciones al personal de trabajo.</a:t>
            </a:r>
          </a:p>
          <a:p>
            <a:r>
              <a:rPr lang="es-MX" dirty="0"/>
              <a:t>Gastos Básicos: Luz, agua, gas, </a:t>
            </a:r>
          </a:p>
          <a:p>
            <a:r>
              <a:rPr lang="es-MX" dirty="0"/>
              <a:t>mobiliario: Gastos realizados en adquisiciones de mobiliario salas y oficinas</a:t>
            </a:r>
          </a:p>
          <a:p>
            <a:r>
              <a:rPr lang="es-MX" dirty="0"/>
              <a:t>Préstamo: Préstamo bancario con </a:t>
            </a:r>
            <a:r>
              <a:rPr lang="es-MX" dirty="0" err="1"/>
              <a:t>scotiabank</a:t>
            </a:r>
            <a:endParaRPr lang="es-MX" dirty="0"/>
          </a:p>
          <a:p>
            <a:r>
              <a:rPr lang="es-MX" dirty="0" err="1"/>
              <a:t>Mantencion</a:t>
            </a:r>
            <a:r>
              <a:rPr lang="es-MX" dirty="0"/>
              <a:t>: </a:t>
            </a:r>
            <a:r>
              <a:rPr lang="es-MX" dirty="0" err="1"/>
              <a:t>Mantencion</a:t>
            </a:r>
            <a:r>
              <a:rPr lang="es-MX" dirty="0"/>
              <a:t> realizada en colegio,(</a:t>
            </a:r>
            <a:r>
              <a:rPr lang="es-MX" dirty="0" err="1"/>
              <a:t>talud,bodega,pasto</a:t>
            </a:r>
            <a:r>
              <a:rPr lang="es-MX" dirty="0"/>
              <a:t> </a:t>
            </a:r>
            <a:r>
              <a:rPr lang="es-MX" dirty="0" err="1"/>
              <a:t>sintético,tablero</a:t>
            </a:r>
            <a:r>
              <a:rPr lang="es-MX" dirty="0"/>
              <a:t> eléctrico, techumbre salón)</a:t>
            </a:r>
          </a:p>
          <a:p>
            <a:r>
              <a:rPr lang="es-MX" dirty="0"/>
              <a:t>Gastos generales: Contempla gastos en Eventos </a:t>
            </a:r>
            <a:r>
              <a:rPr lang="es-MX" dirty="0" err="1"/>
              <a:t>culturales,movilización,insumos</a:t>
            </a:r>
            <a:r>
              <a:rPr lang="es-MX" dirty="0"/>
              <a:t> de </a:t>
            </a:r>
            <a:r>
              <a:rPr lang="es-MX" dirty="0" err="1"/>
              <a:t>oficina,alimentación,traslados,buses</a:t>
            </a:r>
            <a:r>
              <a:rPr lang="es-MX" dirty="0"/>
              <a:t>, </a:t>
            </a:r>
            <a:r>
              <a:rPr lang="es-MX" dirty="0" err="1"/>
              <a:t>arriendo,servicios</a:t>
            </a:r>
            <a:r>
              <a:rPr lang="es-MX" dirty="0"/>
              <a:t> de </a:t>
            </a:r>
            <a:r>
              <a:rPr lang="es-MX" dirty="0" err="1"/>
              <a:t>aseo,alarmas</a:t>
            </a:r>
            <a:r>
              <a:rPr lang="es-MX" dirty="0"/>
              <a:t>, entre otro</a:t>
            </a: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9D6EBC5-545B-99D6-29F0-4124D54975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2E8C4-0D0B-4B60-9653-76ACA320FD12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7191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5D423-9D56-7669-1C2A-A94183496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7F563CE-F13C-C0CD-D16D-5EB85644DF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17EAEED-73C3-D991-AE1A-2F913B3DDA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  <a:p>
            <a:r>
              <a:rPr lang="es-MX" dirty="0"/>
              <a:t>Ingresos </a:t>
            </a:r>
            <a:r>
              <a:rPr lang="es-MX" dirty="0" err="1"/>
              <a:t>Sep</a:t>
            </a:r>
            <a:endParaRPr lang="es-MX" dirty="0"/>
          </a:p>
          <a:p>
            <a:endParaRPr lang="es-MX" dirty="0"/>
          </a:p>
          <a:p>
            <a:r>
              <a:rPr lang="es-MX" dirty="0"/>
              <a:t>Subvención </a:t>
            </a:r>
            <a:r>
              <a:rPr lang="es-MX" dirty="0" err="1"/>
              <a:t>Sep</a:t>
            </a:r>
            <a:r>
              <a:rPr lang="es-MX" dirty="0"/>
              <a:t>: ingresos por alumnos preferentes y prioritarios</a:t>
            </a:r>
          </a:p>
          <a:p>
            <a:r>
              <a:rPr lang="es-MX" dirty="0"/>
              <a:t>Saldo inicial </a:t>
            </a:r>
            <a:r>
              <a:rPr lang="es-MX" dirty="0" err="1"/>
              <a:t>Sep</a:t>
            </a:r>
            <a:r>
              <a:rPr lang="es-MX" dirty="0"/>
              <a:t>: Es el saldo el cual se cerró el ejercicio 2024 y dio comienzo al año 2025</a:t>
            </a:r>
          </a:p>
          <a:p>
            <a:r>
              <a:rPr lang="es-MX" dirty="0"/>
              <a:t>Total Ingresos: es la suma total de ingresos SEP</a:t>
            </a:r>
          </a:p>
          <a:p>
            <a:endParaRPr lang="es-MX" dirty="0"/>
          </a:p>
          <a:p>
            <a:r>
              <a:rPr lang="es-MX" dirty="0"/>
              <a:t>Gastos SEP</a:t>
            </a:r>
          </a:p>
          <a:p>
            <a:endParaRPr lang="es-MX" dirty="0"/>
          </a:p>
          <a:p>
            <a:r>
              <a:rPr lang="es-MX" dirty="0"/>
              <a:t>Gestión pedagógica: Gasto correspondiente </a:t>
            </a:r>
            <a:r>
              <a:rPr lang="es-MX" dirty="0" err="1"/>
              <a:t>Aptus</a:t>
            </a:r>
            <a:r>
              <a:rPr lang="es-MX" dirty="0"/>
              <a:t>, Recursos pedagógicos, estudiantes con NEE, </a:t>
            </a:r>
            <a:r>
              <a:rPr lang="es-MX" dirty="0" err="1"/>
              <a:t>Trabun</a:t>
            </a:r>
            <a:r>
              <a:rPr lang="es-MX" dirty="0"/>
              <a:t> y agendas escolares</a:t>
            </a:r>
          </a:p>
          <a:p>
            <a:r>
              <a:rPr lang="es-MX" dirty="0"/>
              <a:t>Liderazgo: Gasto contempla plataforma alexia, monitoreo del PME y incentivos docentes, asistentes de la educación </a:t>
            </a:r>
          </a:p>
          <a:p>
            <a:r>
              <a:rPr lang="es-MX" dirty="0"/>
              <a:t>Convivencia escolar: Gasto en plataforma pulso escolar, actividades institucionales, formación ciudadana, y </a:t>
            </a:r>
            <a:r>
              <a:rPr lang="es-MX" dirty="0" err="1"/>
              <a:t>Psicometrix</a:t>
            </a:r>
            <a:endParaRPr lang="es-MX" dirty="0"/>
          </a:p>
          <a:p>
            <a:r>
              <a:rPr lang="es-MX" dirty="0"/>
              <a:t>Gestión de recursos: Gastos en telefonía, Internet fibra óptica, Materiales de librería , y Contrataciones de personal (Salarios trabajadores por </a:t>
            </a:r>
            <a:r>
              <a:rPr lang="es-MX" dirty="0" err="1"/>
              <a:t>sep</a:t>
            </a:r>
            <a:r>
              <a:rPr lang="es-MX" dirty="0"/>
              <a:t>).</a:t>
            </a: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455594C-1905-23CB-3652-E4BECF1C0D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2E8C4-0D0B-4B60-9653-76ACA320FD12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3713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2E8C4-0D0B-4B60-9653-76ACA320FD12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3546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A4119-AE53-D481-668C-8E404A56C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924EDC6-2F42-7F64-0D1F-C0BBEFBB30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AAE007C-475B-CC43-CE08-CA21C07036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305FE3-C2C2-5FCC-10BB-EF720E3AFA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2E8C4-0D0B-4B60-9653-76ACA320FD12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4122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B35FF-2C30-0107-250A-01982CF1A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CB7E7E1-B130-206E-6712-BD949BA65F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817A9E1-29F6-FC84-2B4B-8FFCEFA4E9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A8DB27D-805E-7153-E9C3-8EA143BF37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2E8C4-0D0B-4B60-9653-76ACA320FD12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5059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00970-42E0-F4D1-2816-84B366961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227AB3F-5656-96AA-23F0-3B86F6E643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A54574A-E915-83F7-9469-CC0D2E4F16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5D87A9B-6FF9-2C48-7D59-F009E9BD5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2E8C4-0D0B-4B60-9653-76ACA320FD12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9308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D4CC6-BC09-8C30-785A-DC18CDCF5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5EAFE06-F6F4-4BFE-F156-866EFC04D9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A7D025C-4057-06D8-D65F-3249BD210D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9460C0-3F03-624C-899A-585E526634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2E8C4-0D0B-4B60-9653-76ACA320FD12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9541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47125-A362-1285-CDBB-2E2AB626B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4D2D33B-9C85-AF20-39F6-C64A19C918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DC55C7C-63B4-4869-9B18-29B7864957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0848086-288C-E6C1-C342-3A8DE17028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2E8C4-0D0B-4B60-9653-76ACA320FD12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207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BB946-5BD9-4895-B0F8-1BDCA572F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AD06E5B-682A-7F60-7C25-C7E57035E0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932B5E7-237E-271A-7A85-EBA1ADD94C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2348BB7-E756-CFFE-7D8D-C98C30DCC1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2E8C4-0D0B-4B60-9653-76ACA320FD12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1461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FA53B-C7E3-DFA8-5E47-4EB517255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A3BB048-2B23-734F-57B3-7FF858F48E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CFB5251-456D-FD82-055E-546C884DE8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B3BE359-D801-C63C-1E3B-6A8A80DC90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2E8C4-0D0B-4B60-9653-76ACA320FD12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6023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5CFE2E-5FD1-E337-96B2-B132BF661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57AA03-2C80-3BCB-BC42-B8F6C6147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E3C7B2-C115-0AB0-9B0B-B0ABB2859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72BA9-BE7D-4200-AEB4-2A5F1348798E}" type="datetimeFigureOut">
              <a:rPr lang="es-CL" smtClean="0"/>
              <a:t>25-03-2026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C34671-2C42-BEF3-66B9-97B0E1568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3E3CDA-ACEB-F2ED-688C-8E827753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5847-0686-456A-ACDC-ED5B70FB75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0022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031C4B-5B6E-9DBB-4BFA-46108B84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32E865-59EC-A2A9-7A35-9792CA3A65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7B2C9D-0978-270A-E6AC-165C354F5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72BA9-BE7D-4200-AEB4-2A5F1348798E}" type="datetimeFigureOut">
              <a:rPr lang="es-CL" smtClean="0"/>
              <a:t>25-03-2026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F46544-CEDA-F935-48FF-9751D7700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41BF50-0975-0D91-C06F-99349BFF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5847-0686-456A-ACDC-ED5B70FB75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538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0513E86-9B10-9ABF-EB5E-0A0ADFD4B5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CEFC0BB-F788-1940-B053-6B8FFAB1B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49D4BC-21E3-0D05-F96D-6357FECD6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72BA9-BE7D-4200-AEB4-2A5F1348798E}" type="datetimeFigureOut">
              <a:rPr lang="es-CL" smtClean="0"/>
              <a:t>25-03-2026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CE57AA-7ADA-9B04-8345-45B16ABC1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BAA60C-7826-68E7-70CC-1D04ECFB5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5847-0686-456A-ACDC-ED5B70FB75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368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F8E39-A46D-A95A-95D0-B35356A5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F5E358-F4A8-AB3A-6F5A-1EF635E3C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E63179-3FE2-812E-40DD-AD7692712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72BA9-BE7D-4200-AEB4-2A5F1348798E}" type="datetimeFigureOut">
              <a:rPr lang="es-CL" smtClean="0"/>
              <a:t>25-03-2026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6CD6E2-A435-DB2E-36A5-221A7B10C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876988-41D9-9976-8D89-9B1585EB0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5847-0686-456A-ACDC-ED5B70FB75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462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13338-41DB-D89E-ABD7-4D291D0B8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FC1451-ED89-6C1A-51ED-A5B44BC7F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6825DE-D6B1-CB64-2835-8BD84DF02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72BA9-BE7D-4200-AEB4-2A5F1348798E}" type="datetimeFigureOut">
              <a:rPr lang="es-CL" smtClean="0"/>
              <a:t>25-03-2026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09DEA1-4B61-0EED-3631-835D36078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A16A59-D6DF-0A8D-A416-1069B57EF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5847-0686-456A-ACDC-ED5B70FB75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4149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382192-D2B7-8EB4-8784-D0380F537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8913A9-243B-42DD-3DDD-1758AA6A8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94411E-31E2-A671-B08E-A22CFFD60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DB71F3-5718-3151-9AA6-8C4B39299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72BA9-BE7D-4200-AEB4-2A5F1348798E}" type="datetimeFigureOut">
              <a:rPr lang="es-CL" smtClean="0"/>
              <a:t>25-03-2026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E7E1E0-4D13-C7A9-F0D6-1F34E04EF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757589-DF10-A25B-57E3-1C05B34E2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5847-0686-456A-ACDC-ED5B70FB75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699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B0DD88-3CF4-EE98-4BF0-7FDF76DA5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F88E06-1FCE-2EC4-AD3F-D394FDB20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1619C7-7001-EBAA-EFB5-1D4D01BB3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7EF9F39-42BC-AB5D-C4F4-20F83A11A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2921F30-0B37-3DBB-95C9-49E39DCF55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DA7177A-BF2E-2BE7-749A-F5488D121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72BA9-BE7D-4200-AEB4-2A5F1348798E}" type="datetimeFigureOut">
              <a:rPr lang="es-CL" smtClean="0"/>
              <a:t>25-03-2026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357BA8A-157D-2A61-DDDC-448E67E1E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C006B22-0BD5-BDE7-1D4B-B1CE14A3E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5847-0686-456A-ACDC-ED5B70FB75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846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C87C45-0792-882D-1191-CA3ACD4B9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83FFA23-7686-169C-F93A-5D1032625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72BA9-BE7D-4200-AEB4-2A5F1348798E}" type="datetimeFigureOut">
              <a:rPr lang="es-CL" smtClean="0"/>
              <a:t>25-03-2026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EB1DE4-9F63-7592-1C8F-6EA1A2C99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703DAD-314E-2E5B-7F8A-C7A08922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5847-0686-456A-ACDC-ED5B70FB75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614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58B2D0E-C1CF-9ED1-8A42-1BB97F6FD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72BA9-BE7D-4200-AEB4-2A5F1348798E}" type="datetimeFigureOut">
              <a:rPr lang="es-CL" smtClean="0"/>
              <a:t>25-03-2026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E5F055B-F101-3ACF-75EB-8B5423482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662B04-1157-EC70-89E2-6550350A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5847-0686-456A-ACDC-ED5B70FB75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48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3368CD-EBD6-59C7-D054-A7143ED25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F0FDB2-2F22-6B76-61A7-D19BD4008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2C7099-E145-03F8-162A-3B6D60F40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203F7F-9DDA-A380-D1BB-7AA653B3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72BA9-BE7D-4200-AEB4-2A5F1348798E}" type="datetimeFigureOut">
              <a:rPr lang="es-CL" smtClean="0"/>
              <a:t>25-03-2026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759DBF-0DF9-2FB4-4E1C-70B96C55D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987616-7514-BC9D-5B8C-09A0DD48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5847-0686-456A-ACDC-ED5B70FB75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977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170D8-CC40-C8A9-4B7E-B0C7A62B9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1C325B6-49C0-217A-86E1-E11A441D19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16AEC5F-075C-2074-5907-A9D1E7214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799BD6-81A1-3E1D-707D-B8A83CA0E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72BA9-BE7D-4200-AEB4-2A5F1348798E}" type="datetimeFigureOut">
              <a:rPr lang="es-CL" smtClean="0"/>
              <a:t>25-03-2026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A98280-FCF5-B3E7-B4A3-DC8F994AA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FFF6A3-F6A2-F3F5-2D32-320BCC44E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5847-0686-456A-ACDC-ED5B70FB75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916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99E96A9-D948-8D95-EA38-35DEDFEA7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E1EDF6-1683-9C5B-C18A-A7BFC8069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F22E73-CDD8-B7AE-AFB9-376F94B6EE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872BA9-BE7D-4200-AEB4-2A5F1348798E}" type="datetimeFigureOut">
              <a:rPr lang="es-CL" smtClean="0"/>
              <a:t>25-03-2026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88DA0A-45C0-CEFC-D411-25850232D0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FC4EF7-EB84-D82C-C4AA-E2063F660C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045847-0686-456A-ACDC-ED5B70FB75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039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tmp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mp"/><Relationship Id="rId5" Type="http://schemas.openxmlformats.org/officeDocument/2006/relationships/image" Target="../media/image17.tm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tmp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tmp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tm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tmp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mp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tmp"/><Relationship Id="rId5" Type="http://schemas.openxmlformats.org/officeDocument/2006/relationships/image" Target="../media/image11.tm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a herencia de San Juan Pablo II, el Papa de la familia - Pontificio  Instituto Teológico Juan Pablo II">
            <a:extLst>
              <a:ext uri="{FF2B5EF4-FFF2-40B4-BE49-F238E27FC236}">
                <a16:creationId xmlns:a16="http://schemas.microsoft.com/office/drawing/2014/main" id="{884C979E-EA64-CB06-1E73-0C158CD55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" t="1293" r="29227" b="1716"/>
          <a:stretch>
            <a:fillRect/>
          </a:stretch>
        </p:blipFill>
        <p:spPr bwMode="auto">
          <a:xfrm>
            <a:off x="5239561" y="18288"/>
            <a:ext cx="6952440" cy="68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FF360F1-269D-A4EE-9EBE-6DE7E732EC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8" y="128358"/>
            <a:ext cx="4572009" cy="55930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5287C6-2185-D712-5D88-8684D2759D10}"/>
              </a:ext>
            </a:extLst>
          </p:cNvPr>
          <p:cNvSpPr txBox="1">
            <a:spLocks noChangeArrowheads="1"/>
          </p:cNvSpPr>
          <p:nvPr/>
        </p:nvSpPr>
        <p:spPr>
          <a:xfrm>
            <a:off x="-717895" y="5721449"/>
            <a:ext cx="6813894" cy="6969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CL" sz="4800" b="1" dirty="0"/>
              <a:t>CUENTA PÚBLICA </a:t>
            </a:r>
          </a:p>
        </p:txBody>
      </p:sp>
    </p:spTree>
    <p:extLst>
      <p:ext uri="{BB962C8B-B14F-4D97-AF65-F5344CB8AC3E}">
        <p14:creationId xmlns:p14="http://schemas.microsoft.com/office/powerpoint/2010/main" val="4226521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4976F-1315-341D-DCD4-51BDC2C60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a herencia de San Juan Pablo II, el Papa de la familia - Pontificio  Instituto Teológico Juan Pablo II">
            <a:extLst>
              <a:ext uri="{FF2B5EF4-FFF2-40B4-BE49-F238E27FC236}">
                <a16:creationId xmlns:a16="http://schemas.microsoft.com/office/drawing/2014/main" id="{0A56EF18-20F5-761E-4CEF-F2C5DA1F6F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" t="1293" r="29227" b="1716"/>
          <a:stretch>
            <a:fillRect/>
          </a:stretch>
        </p:blipFill>
        <p:spPr bwMode="auto">
          <a:xfrm>
            <a:off x="5239561" y="18288"/>
            <a:ext cx="6952440" cy="68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1ADBC37-30AA-F8B4-31FD-5BE2C5F761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9" y="154475"/>
            <a:ext cx="2142748" cy="2621285"/>
          </a:xfrm>
          <a:prstGeom prst="rect">
            <a:avLst/>
          </a:prstGeom>
        </p:spPr>
      </p:pic>
      <p:sp>
        <p:nvSpPr>
          <p:cNvPr id="3" name="TextBox 19">
            <a:extLst>
              <a:ext uri="{FF2B5EF4-FFF2-40B4-BE49-F238E27FC236}">
                <a16:creationId xmlns:a16="http://schemas.microsoft.com/office/drawing/2014/main" id="{E6B74D72-188D-E41D-66C2-6A92862B8F62}"/>
              </a:ext>
            </a:extLst>
          </p:cNvPr>
          <p:cNvSpPr txBox="1"/>
          <p:nvPr/>
        </p:nvSpPr>
        <p:spPr>
          <a:xfrm>
            <a:off x="2452253" y="85514"/>
            <a:ext cx="6564480" cy="710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10"/>
              </a:lnSpc>
              <a:spcBef>
                <a:spcPct val="0"/>
              </a:spcBef>
            </a:pPr>
            <a:r>
              <a:rPr lang="es-CL" sz="4222" noProof="0" dirty="0">
                <a:solidFill>
                  <a:srgbClr val="01070A"/>
                </a:solidFill>
                <a:latin typeface="Carelia"/>
              </a:rPr>
              <a:t>2. LOGROS Y AVANCES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A83018-EA31-43A0-4964-346AD5D46A80}"/>
              </a:ext>
            </a:extLst>
          </p:cNvPr>
          <p:cNvSpPr txBox="1"/>
          <p:nvPr/>
        </p:nvSpPr>
        <p:spPr>
          <a:xfrm>
            <a:off x="2452251" y="942109"/>
            <a:ext cx="773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Calibri"/>
                <a:ea typeface="Calibri"/>
                <a:cs typeface="Calibri"/>
                <a:sym typeface="Calibri"/>
              </a:rPr>
              <a:t>Resultados Educativos SIMCE 8° Básico - Matemática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FE260E9-220E-2297-1465-EDCF8D636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2251" y="1457649"/>
            <a:ext cx="9707330" cy="245779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83404D0-EF0E-59D0-BCC1-C3FA8CE33E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51" y="4061650"/>
            <a:ext cx="7059010" cy="80973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18C5439-5E62-C8F3-76F0-533105CCAC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23" y="3266201"/>
            <a:ext cx="781159" cy="321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70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5FFAF-383C-32B3-1953-C4ABF17E9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a herencia de San Juan Pablo II, el Papa de la familia - Pontificio  Instituto Teológico Juan Pablo II">
            <a:extLst>
              <a:ext uri="{FF2B5EF4-FFF2-40B4-BE49-F238E27FC236}">
                <a16:creationId xmlns:a16="http://schemas.microsoft.com/office/drawing/2014/main" id="{0D42C36B-5956-BFC8-31F1-4346E64DAC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" t="1293" r="29227" b="1716"/>
          <a:stretch>
            <a:fillRect/>
          </a:stretch>
        </p:blipFill>
        <p:spPr bwMode="auto">
          <a:xfrm>
            <a:off x="5239561" y="18288"/>
            <a:ext cx="6952440" cy="68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F496076-AE96-D1C3-68D8-FB31C707A2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9" y="154475"/>
            <a:ext cx="2142748" cy="2621285"/>
          </a:xfrm>
          <a:prstGeom prst="rect">
            <a:avLst/>
          </a:prstGeom>
        </p:spPr>
      </p:pic>
      <p:sp>
        <p:nvSpPr>
          <p:cNvPr id="3" name="TextBox 19">
            <a:extLst>
              <a:ext uri="{FF2B5EF4-FFF2-40B4-BE49-F238E27FC236}">
                <a16:creationId xmlns:a16="http://schemas.microsoft.com/office/drawing/2014/main" id="{BDAEA128-41C7-00AE-6063-D43251E16C3B}"/>
              </a:ext>
            </a:extLst>
          </p:cNvPr>
          <p:cNvSpPr txBox="1"/>
          <p:nvPr/>
        </p:nvSpPr>
        <p:spPr>
          <a:xfrm>
            <a:off x="2452253" y="85514"/>
            <a:ext cx="6564480" cy="710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10"/>
              </a:lnSpc>
              <a:spcBef>
                <a:spcPct val="0"/>
              </a:spcBef>
            </a:pPr>
            <a:r>
              <a:rPr lang="es-CL" sz="4222" noProof="0" dirty="0">
                <a:solidFill>
                  <a:srgbClr val="01070A"/>
                </a:solidFill>
                <a:latin typeface="Carelia"/>
              </a:rPr>
              <a:t>2. LOGROS Y AVANCES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D54031-0964-2107-63B4-6E9A923B8175}"/>
              </a:ext>
            </a:extLst>
          </p:cNvPr>
          <p:cNvSpPr txBox="1"/>
          <p:nvPr/>
        </p:nvSpPr>
        <p:spPr>
          <a:xfrm>
            <a:off x="2452251" y="942109"/>
            <a:ext cx="773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Calibri"/>
                <a:ea typeface="Calibri"/>
                <a:cs typeface="Calibri"/>
                <a:sym typeface="Calibri"/>
              </a:rPr>
              <a:t>Resultados Educativos SIMCE 8° Básico - Historia</a:t>
            </a: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5C5D0D5-0317-0F4C-440B-7A57A3A4A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933" y="1457649"/>
            <a:ext cx="9793067" cy="244826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55B4372-59F0-E86D-F794-0CD3F67323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51" y="4342068"/>
            <a:ext cx="6954220" cy="83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36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FC94C-D835-9220-1652-81C7BBDE1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a herencia de San Juan Pablo II, el Papa de la familia - Pontificio  Instituto Teológico Juan Pablo II">
            <a:extLst>
              <a:ext uri="{FF2B5EF4-FFF2-40B4-BE49-F238E27FC236}">
                <a16:creationId xmlns:a16="http://schemas.microsoft.com/office/drawing/2014/main" id="{DB5E0153-D2C5-B56D-A0C4-81EF4771E2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" t="1293" r="29227" b="1716"/>
          <a:stretch>
            <a:fillRect/>
          </a:stretch>
        </p:blipFill>
        <p:spPr bwMode="auto">
          <a:xfrm>
            <a:off x="5239561" y="18288"/>
            <a:ext cx="6952440" cy="68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736819F-4822-DA20-4142-5E0C0786EF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9" y="154475"/>
            <a:ext cx="2142748" cy="2621285"/>
          </a:xfrm>
          <a:prstGeom prst="rect">
            <a:avLst/>
          </a:prstGeom>
        </p:spPr>
      </p:pic>
      <p:sp>
        <p:nvSpPr>
          <p:cNvPr id="3" name="TextBox 19">
            <a:extLst>
              <a:ext uri="{FF2B5EF4-FFF2-40B4-BE49-F238E27FC236}">
                <a16:creationId xmlns:a16="http://schemas.microsoft.com/office/drawing/2014/main" id="{415611DA-A4C7-7C26-D1D9-D47A18B1D44C}"/>
              </a:ext>
            </a:extLst>
          </p:cNvPr>
          <p:cNvSpPr txBox="1"/>
          <p:nvPr/>
        </p:nvSpPr>
        <p:spPr>
          <a:xfrm>
            <a:off x="2452253" y="85514"/>
            <a:ext cx="6564480" cy="710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10"/>
              </a:lnSpc>
              <a:spcBef>
                <a:spcPct val="0"/>
              </a:spcBef>
            </a:pPr>
            <a:r>
              <a:rPr lang="es-CL" sz="4222" noProof="0" dirty="0">
                <a:solidFill>
                  <a:srgbClr val="01070A"/>
                </a:solidFill>
                <a:latin typeface="Carelia"/>
              </a:rPr>
              <a:t>2. LOGROS Y AVANCES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8CE0B62-787D-5001-6C90-CC9339CCEA4A}"/>
              </a:ext>
            </a:extLst>
          </p:cNvPr>
          <p:cNvSpPr txBox="1"/>
          <p:nvPr/>
        </p:nvSpPr>
        <p:spPr>
          <a:xfrm>
            <a:off x="2452251" y="942109"/>
            <a:ext cx="773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Calibri"/>
                <a:ea typeface="Calibri"/>
                <a:cs typeface="Calibri"/>
                <a:sym typeface="Calibri"/>
              </a:rPr>
              <a:t>Resultados Educativos SIMCE </a:t>
            </a:r>
            <a:r>
              <a:rPr lang="es-CL" b="1" dirty="0" err="1">
                <a:latin typeface="Calibri"/>
                <a:ea typeface="Calibri"/>
                <a:cs typeface="Calibri"/>
                <a:sym typeface="Calibri"/>
              </a:rPr>
              <a:t>II°</a:t>
            </a:r>
            <a:r>
              <a:rPr lang="es-CL" b="1" dirty="0">
                <a:latin typeface="Calibri"/>
                <a:ea typeface="Calibri"/>
                <a:cs typeface="Calibri"/>
                <a:sym typeface="Calibri"/>
              </a:rPr>
              <a:t> Medio - Lenguaje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F009203-4136-08AB-AD7E-2A3AB7BEE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565" y="1457649"/>
            <a:ext cx="9745435" cy="248637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D9D274B-A2EA-F600-EC68-5EB85540F6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564" y="4090229"/>
            <a:ext cx="7020905" cy="86689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F9A8526-7060-3523-4269-82B2D9C986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07" y="3158639"/>
            <a:ext cx="1190791" cy="32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32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B0C10-2BF2-9A4C-4735-986AAA9F6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a herencia de San Juan Pablo II, el Papa de la familia - Pontificio  Instituto Teológico Juan Pablo II">
            <a:extLst>
              <a:ext uri="{FF2B5EF4-FFF2-40B4-BE49-F238E27FC236}">
                <a16:creationId xmlns:a16="http://schemas.microsoft.com/office/drawing/2014/main" id="{5E425CED-5CFA-4D58-C582-CC13F457D6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" t="1293" r="29227" b="1716"/>
          <a:stretch>
            <a:fillRect/>
          </a:stretch>
        </p:blipFill>
        <p:spPr bwMode="auto">
          <a:xfrm>
            <a:off x="5239561" y="18288"/>
            <a:ext cx="6952440" cy="68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833CA67-DFD0-1AEC-E4FB-8E7902D4C7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9" y="154475"/>
            <a:ext cx="2142748" cy="2621285"/>
          </a:xfrm>
          <a:prstGeom prst="rect">
            <a:avLst/>
          </a:prstGeom>
        </p:spPr>
      </p:pic>
      <p:sp>
        <p:nvSpPr>
          <p:cNvPr id="3" name="TextBox 19">
            <a:extLst>
              <a:ext uri="{FF2B5EF4-FFF2-40B4-BE49-F238E27FC236}">
                <a16:creationId xmlns:a16="http://schemas.microsoft.com/office/drawing/2014/main" id="{1FEB735B-A037-0595-A7A1-A3B9306D2D53}"/>
              </a:ext>
            </a:extLst>
          </p:cNvPr>
          <p:cNvSpPr txBox="1"/>
          <p:nvPr/>
        </p:nvSpPr>
        <p:spPr>
          <a:xfrm>
            <a:off x="2452253" y="85514"/>
            <a:ext cx="6564480" cy="710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10"/>
              </a:lnSpc>
              <a:spcBef>
                <a:spcPct val="0"/>
              </a:spcBef>
            </a:pPr>
            <a:r>
              <a:rPr lang="es-CL" sz="4222" noProof="0" dirty="0">
                <a:solidFill>
                  <a:srgbClr val="01070A"/>
                </a:solidFill>
                <a:latin typeface="Carelia"/>
              </a:rPr>
              <a:t>2. LOGROS Y AVANCES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DE00FDC-2D8F-AF0A-1463-85D4AF1B581A}"/>
              </a:ext>
            </a:extLst>
          </p:cNvPr>
          <p:cNvSpPr txBox="1"/>
          <p:nvPr/>
        </p:nvSpPr>
        <p:spPr>
          <a:xfrm>
            <a:off x="2452251" y="942109"/>
            <a:ext cx="773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Calibri"/>
                <a:ea typeface="Calibri"/>
                <a:cs typeface="Calibri"/>
                <a:sym typeface="Calibri"/>
              </a:rPr>
              <a:t>Resultados Educativos SIMCE </a:t>
            </a:r>
            <a:r>
              <a:rPr lang="es-CL" b="1" dirty="0" err="1">
                <a:latin typeface="Calibri"/>
                <a:ea typeface="Calibri"/>
                <a:cs typeface="Calibri"/>
                <a:sym typeface="Calibri"/>
              </a:rPr>
              <a:t>II°</a:t>
            </a:r>
            <a:r>
              <a:rPr lang="es-CL" b="1" dirty="0">
                <a:latin typeface="Calibri"/>
                <a:ea typeface="Calibri"/>
                <a:cs typeface="Calibri"/>
                <a:sym typeface="Calibri"/>
              </a:rPr>
              <a:t> Medio - Matemática</a:t>
            </a: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AA498EC-BC44-D0F5-69D4-A479BBBB56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4877" y="1311441"/>
            <a:ext cx="9764488" cy="245779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5AADCDE-8774-1ED0-319F-74FD7DA76B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51" y="4099010"/>
            <a:ext cx="7059010" cy="80973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A1EEFC1-4C04-54A8-857F-7C45F8FE55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39" y="3103509"/>
            <a:ext cx="1066949" cy="31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60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F20E3-C9DA-887B-9116-36AF17F72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a herencia de San Juan Pablo II, el Papa de la familia - Pontificio  Instituto Teológico Juan Pablo II">
            <a:extLst>
              <a:ext uri="{FF2B5EF4-FFF2-40B4-BE49-F238E27FC236}">
                <a16:creationId xmlns:a16="http://schemas.microsoft.com/office/drawing/2014/main" id="{02C9D48F-066A-38D5-90F4-214572430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" t="1293" r="29227" b="1716"/>
          <a:stretch>
            <a:fillRect/>
          </a:stretch>
        </p:blipFill>
        <p:spPr bwMode="auto">
          <a:xfrm>
            <a:off x="5239561" y="18288"/>
            <a:ext cx="6952440" cy="68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7C229EE-7935-68C6-1EAE-7816EB96E4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9" y="154475"/>
            <a:ext cx="2142748" cy="2621285"/>
          </a:xfrm>
          <a:prstGeom prst="rect">
            <a:avLst/>
          </a:prstGeom>
        </p:spPr>
      </p:pic>
      <p:sp>
        <p:nvSpPr>
          <p:cNvPr id="3" name="TextBox 19">
            <a:extLst>
              <a:ext uri="{FF2B5EF4-FFF2-40B4-BE49-F238E27FC236}">
                <a16:creationId xmlns:a16="http://schemas.microsoft.com/office/drawing/2014/main" id="{8D9D977A-6295-5730-394A-AFAB6C5B8778}"/>
              </a:ext>
            </a:extLst>
          </p:cNvPr>
          <p:cNvSpPr txBox="1"/>
          <p:nvPr/>
        </p:nvSpPr>
        <p:spPr>
          <a:xfrm>
            <a:off x="2452253" y="85514"/>
            <a:ext cx="6564480" cy="710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10"/>
              </a:lnSpc>
              <a:spcBef>
                <a:spcPct val="0"/>
              </a:spcBef>
            </a:pPr>
            <a:r>
              <a:rPr lang="es-CL" sz="4222" noProof="0" dirty="0">
                <a:solidFill>
                  <a:srgbClr val="01070A"/>
                </a:solidFill>
                <a:latin typeface="Carelia"/>
              </a:rPr>
              <a:t>2. LOGROS Y AVANCES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B1C4D91-5B15-0B62-03E2-12675369B4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4401826"/>
              </p:ext>
            </p:extLst>
          </p:nvPr>
        </p:nvGraphicFramePr>
        <p:xfrm>
          <a:off x="2452253" y="1280532"/>
          <a:ext cx="7731125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6225">
                  <a:extLst>
                    <a:ext uri="{9D8B030D-6E8A-4147-A177-3AD203B41FA5}">
                      <a16:colId xmlns:a16="http://schemas.microsoft.com/office/drawing/2014/main" val="1981930500"/>
                    </a:ext>
                  </a:extLst>
                </a:gridCol>
                <a:gridCol w="1546225">
                  <a:extLst>
                    <a:ext uri="{9D8B030D-6E8A-4147-A177-3AD203B41FA5}">
                      <a16:colId xmlns:a16="http://schemas.microsoft.com/office/drawing/2014/main" val="380848789"/>
                    </a:ext>
                  </a:extLst>
                </a:gridCol>
                <a:gridCol w="1546225">
                  <a:extLst>
                    <a:ext uri="{9D8B030D-6E8A-4147-A177-3AD203B41FA5}">
                      <a16:colId xmlns:a16="http://schemas.microsoft.com/office/drawing/2014/main" val="504435330"/>
                    </a:ext>
                  </a:extLst>
                </a:gridCol>
                <a:gridCol w="1546225">
                  <a:extLst>
                    <a:ext uri="{9D8B030D-6E8A-4147-A177-3AD203B41FA5}">
                      <a16:colId xmlns:a16="http://schemas.microsoft.com/office/drawing/2014/main" val="3224849846"/>
                    </a:ext>
                  </a:extLst>
                </a:gridCol>
                <a:gridCol w="1546225">
                  <a:extLst>
                    <a:ext uri="{9D8B030D-6E8A-4147-A177-3AD203B41FA5}">
                      <a16:colId xmlns:a16="http://schemas.microsoft.com/office/drawing/2014/main" val="30201987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Primer ciclo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Meta 2024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Resultado 2024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Meta 2025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Resultado 2025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061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Lenguaje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74%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70%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79%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76%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727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Matemática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76%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77%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81%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79%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25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6008"/>
                  </a:ext>
                </a:extLst>
              </a:tr>
            </a:tbl>
          </a:graphicData>
        </a:graphic>
      </p:graphicFrame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C075B3D8-3F04-0EDB-7A70-7BBD349335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437730"/>
              </p:ext>
            </p:extLst>
          </p:nvPr>
        </p:nvGraphicFramePr>
        <p:xfrm>
          <a:off x="2452252" y="3033132"/>
          <a:ext cx="7731125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6225">
                  <a:extLst>
                    <a:ext uri="{9D8B030D-6E8A-4147-A177-3AD203B41FA5}">
                      <a16:colId xmlns:a16="http://schemas.microsoft.com/office/drawing/2014/main" val="1981930500"/>
                    </a:ext>
                  </a:extLst>
                </a:gridCol>
                <a:gridCol w="1546225">
                  <a:extLst>
                    <a:ext uri="{9D8B030D-6E8A-4147-A177-3AD203B41FA5}">
                      <a16:colId xmlns:a16="http://schemas.microsoft.com/office/drawing/2014/main" val="380848789"/>
                    </a:ext>
                  </a:extLst>
                </a:gridCol>
                <a:gridCol w="1546225">
                  <a:extLst>
                    <a:ext uri="{9D8B030D-6E8A-4147-A177-3AD203B41FA5}">
                      <a16:colId xmlns:a16="http://schemas.microsoft.com/office/drawing/2014/main" val="504435330"/>
                    </a:ext>
                  </a:extLst>
                </a:gridCol>
                <a:gridCol w="1546225">
                  <a:extLst>
                    <a:ext uri="{9D8B030D-6E8A-4147-A177-3AD203B41FA5}">
                      <a16:colId xmlns:a16="http://schemas.microsoft.com/office/drawing/2014/main" val="3224849846"/>
                    </a:ext>
                  </a:extLst>
                </a:gridCol>
                <a:gridCol w="1546225">
                  <a:extLst>
                    <a:ext uri="{9D8B030D-6E8A-4147-A177-3AD203B41FA5}">
                      <a16:colId xmlns:a16="http://schemas.microsoft.com/office/drawing/2014/main" val="3020198786"/>
                    </a:ext>
                  </a:extLst>
                </a:gridCol>
              </a:tblGrid>
              <a:tr h="590755">
                <a:tc>
                  <a:txBody>
                    <a:bodyPr/>
                    <a:lstStyle/>
                    <a:p>
                      <a:r>
                        <a:rPr lang="es-MX" dirty="0"/>
                        <a:t>Segundo ciclo 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Meta 2024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Resultado 2024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Meta 2025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Resultado 2025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061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Lenguaje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59%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65%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64%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59%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727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Matemática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50%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51%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56%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52%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25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6008"/>
                  </a:ext>
                </a:extLst>
              </a:tr>
            </a:tbl>
          </a:graphicData>
        </a:graphic>
      </p:graphicFrame>
      <p:graphicFrame>
        <p:nvGraphicFramePr>
          <p:cNvPr id="7" name="Marcador de contenido 3">
            <a:extLst>
              <a:ext uri="{FF2B5EF4-FFF2-40B4-BE49-F238E27FC236}">
                <a16:creationId xmlns:a16="http://schemas.microsoft.com/office/drawing/2014/main" id="{E4C2BDB5-956A-A6B1-D613-0C66996DF5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8720118"/>
              </p:ext>
            </p:extLst>
          </p:nvPr>
        </p:nvGraphicFramePr>
        <p:xfrm>
          <a:off x="2452251" y="4799080"/>
          <a:ext cx="7731125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6225">
                  <a:extLst>
                    <a:ext uri="{9D8B030D-6E8A-4147-A177-3AD203B41FA5}">
                      <a16:colId xmlns:a16="http://schemas.microsoft.com/office/drawing/2014/main" val="1981930500"/>
                    </a:ext>
                  </a:extLst>
                </a:gridCol>
                <a:gridCol w="1546225">
                  <a:extLst>
                    <a:ext uri="{9D8B030D-6E8A-4147-A177-3AD203B41FA5}">
                      <a16:colId xmlns:a16="http://schemas.microsoft.com/office/drawing/2014/main" val="380848789"/>
                    </a:ext>
                  </a:extLst>
                </a:gridCol>
                <a:gridCol w="1546225">
                  <a:extLst>
                    <a:ext uri="{9D8B030D-6E8A-4147-A177-3AD203B41FA5}">
                      <a16:colId xmlns:a16="http://schemas.microsoft.com/office/drawing/2014/main" val="504435330"/>
                    </a:ext>
                  </a:extLst>
                </a:gridCol>
                <a:gridCol w="1546225">
                  <a:extLst>
                    <a:ext uri="{9D8B030D-6E8A-4147-A177-3AD203B41FA5}">
                      <a16:colId xmlns:a16="http://schemas.microsoft.com/office/drawing/2014/main" val="3224849846"/>
                    </a:ext>
                  </a:extLst>
                </a:gridCol>
                <a:gridCol w="1546225">
                  <a:extLst>
                    <a:ext uri="{9D8B030D-6E8A-4147-A177-3AD203B41FA5}">
                      <a16:colId xmlns:a16="http://schemas.microsoft.com/office/drawing/2014/main" val="30201987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E. Media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Meta 2024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Resultado 2024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Meta 2025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Resultado 2025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061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Lenguaje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59%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59%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64%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63%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727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Matemática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45%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43%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50%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48%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25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6008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D767384-9AE5-C4F8-34FA-97E71F1C2DF2}"/>
              </a:ext>
            </a:extLst>
          </p:cNvPr>
          <p:cNvSpPr txBox="1"/>
          <p:nvPr/>
        </p:nvSpPr>
        <p:spPr>
          <a:xfrm>
            <a:off x="2452251" y="942109"/>
            <a:ext cx="773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Resultados PDN 2024- 2025</a:t>
            </a:r>
          </a:p>
        </p:txBody>
      </p:sp>
    </p:spTree>
    <p:extLst>
      <p:ext uri="{BB962C8B-B14F-4D97-AF65-F5344CB8AC3E}">
        <p14:creationId xmlns:p14="http://schemas.microsoft.com/office/powerpoint/2010/main" val="2278303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1CEF9-E6EE-EBFB-5812-3C15744A6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a herencia de San Juan Pablo II, el Papa de la familia - Pontificio  Instituto Teológico Juan Pablo II">
            <a:extLst>
              <a:ext uri="{FF2B5EF4-FFF2-40B4-BE49-F238E27FC236}">
                <a16:creationId xmlns:a16="http://schemas.microsoft.com/office/drawing/2014/main" id="{3438901D-D5AF-BE69-87E7-2399D9825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" t="1293" r="29227" b="1716"/>
          <a:stretch>
            <a:fillRect/>
          </a:stretch>
        </p:blipFill>
        <p:spPr bwMode="auto">
          <a:xfrm>
            <a:off x="5239561" y="18288"/>
            <a:ext cx="6952440" cy="68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3D83729-23D1-098C-3FE3-375A3A1E17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9" y="154475"/>
            <a:ext cx="2142748" cy="2621285"/>
          </a:xfrm>
          <a:prstGeom prst="rect">
            <a:avLst/>
          </a:prstGeom>
        </p:spPr>
      </p:pic>
      <p:sp>
        <p:nvSpPr>
          <p:cNvPr id="3" name="TextBox 19">
            <a:extLst>
              <a:ext uri="{FF2B5EF4-FFF2-40B4-BE49-F238E27FC236}">
                <a16:creationId xmlns:a16="http://schemas.microsoft.com/office/drawing/2014/main" id="{CA5F0ABE-4586-6B55-34A2-794A69D2B37F}"/>
              </a:ext>
            </a:extLst>
          </p:cNvPr>
          <p:cNvSpPr txBox="1"/>
          <p:nvPr/>
        </p:nvSpPr>
        <p:spPr>
          <a:xfrm>
            <a:off x="2452253" y="85514"/>
            <a:ext cx="6564480" cy="710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10"/>
              </a:lnSpc>
              <a:spcBef>
                <a:spcPct val="0"/>
              </a:spcBef>
            </a:pPr>
            <a:r>
              <a:rPr lang="es-CL" sz="4222" noProof="0" dirty="0">
                <a:solidFill>
                  <a:srgbClr val="01070A"/>
                </a:solidFill>
                <a:latin typeface="Carelia"/>
              </a:rPr>
              <a:t>2. LOGROS Y AVANCES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781164E-59EC-0134-A7A2-4BF8CCC0FB07}"/>
              </a:ext>
            </a:extLst>
          </p:cNvPr>
          <p:cNvSpPr txBox="1"/>
          <p:nvPr/>
        </p:nvSpPr>
        <p:spPr>
          <a:xfrm>
            <a:off x="2452251" y="942109"/>
            <a:ext cx="773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Calibri"/>
                <a:ea typeface="Calibri"/>
                <a:cs typeface="Calibri"/>
                <a:sym typeface="Calibri"/>
              </a:rPr>
              <a:t>Resultados Educativos SIMCE </a:t>
            </a:r>
            <a:r>
              <a:rPr lang="es-CL" b="1" dirty="0" err="1">
                <a:latin typeface="Calibri"/>
                <a:ea typeface="Calibri"/>
                <a:cs typeface="Calibri"/>
                <a:sym typeface="Calibri"/>
              </a:rPr>
              <a:t>II°</a:t>
            </a:r>
            <a:r>
              <a:rPr lang="es-CL" b="1" dirty="0">
                <a:latin typeface="Calibri"/>
                <a:ea typeface="Calibri"/>
                <a:cs typeface="Calibri"/>
                <a:sym typeface="Calibri"/>
              </a:rPr>
              <a:t> Medio - Matemática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05395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1455E-C392-E4A0-44B2-194EF3840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a herencia de San Juan Pablo II, el Papa de la familia - Pontificio  Instituto Teológico Juan Pablo II">
            <a:extLst>
              <a:ext uri="{FF2B5EF4-FFF2-40B4-BE49-F238E27FC236}">
                <a16:creationId xmlns:a16="http://schemas.microsoft.com/office/drawing/2014/main" id="{87D0D419-2A19-A085-634E-2D534F71D4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" t="1293" r="29227" b="1716"/>
          <a:stretch>
            <a:fillRect/>
          </a:stretch>
        </p:blipFill>
        <p:spPr bwMode="auto">
          <a:xfrm>
            <a:off x="5239561" y="18288"/>
            <a:ext cx="6952440" cy="68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4226CA1-0AD4-E219-3759-AF64AA2E3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9" y="154475"/>
            <a:ext cx="2142748" cy="2621285"/>
          </a:xfrm>
          <a:prstGeom prst="rect">
            <a:avLst/>
          </a:prstGeom>
        </p:spPr>
      </p:pic>
      <p:sp>
        <p:nvSpPr>
          <p:cNvPr id="3" name="TextBox 19">
            <a:extLst>
              <a:ext uri="{FF2B5EF4-FFF2-40B4-BE49-F238E27FC236}">
                <a16:creationId xmlns:a16="http://schemas.microsoft.com/office/drawing/2014/main" id="{A643B31B-670A-1E7B-995F-793D910AD4B7}"/>
              </a:ext>
            </a:extLst>
          </p:cNvPr>
          <p:cNvSpPr txBox="1"/>
          <p:nvPr/>
        </p:nvSpPr>
        <p:spPr>
          <a:xfrm>
            <a:off x="2452253" y="85514"/>
            <a:ext cx="6564480" cy="710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10"/>
              </a:lnSpc>
              <a:spcBef>
                <a:spcPct val="0"/>
              </a:spcBef>
            </a:pPr>
            <a:r>
              <a:rPr lang="es-CL" sz="4222" dirty="0">
                <a:solidFill>
                  <a:srgbClr val="01070A"/>
                </a:solidFill>
                <a:latin typeface="Carelia"/>
              </a:rPr>
              <a:t>5</a:t>
            </a:r>
            <a:r>
              <a:rPr lang="es-CL" sz="4222" noProof="0" dirty="0">
                <a:solidFill>
                  <a:srgbClr val="01070A"/>
                </a:solidFill>
                <a:latin typeface="Carelia"/>
              </a:rPr>
              <a:t>. GESTIÓN FINANCIERA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C40C94D-98B2-F41A-C8A2-F90FF8FDB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2253" y="877376"/>
            <a:ext cx="8368145" cy="598062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F26E65F-0E57-930E-B8FF-04D330F534FA}"/>
              </a:ext>
            </a:extLst>
          </p:cNvPr>
          <p:cNvSpPr txBox="1"/>
          <p:nvPr/>
        </p:nvSpPr>
        <p:spPr>
          <a:xfrm>
            <a:off x="162129" y="3144982"/>
            <a:ext cx="2142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Saldo Subvención General</a:t>
            </a:r>
          </a:p>
          <a:p>
            <a:pPr algn="ctr"/>
            <a:endParaRPr lang="es-CL" dirty="0"/>
          </a:p>
          <a:p>
            <a:pPr algn="ctr"/>
            <a:r>
              <a:rPr lang="es-CL" b="1" dirty="0"/>
              <a:t>2.712.224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74320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3CC47-2910-774A-A444-9B7AF8F7A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a herencia de San Juan Pablo II, el Papa de la familia - Pontificio  Instituto Teológico Juan Pablo II">
            <a:extLst>
              <a:ext uri="{FF2B5EF4-FFF2-40B4-BE49-F238E27FC236}">
                <a16:creationId xmlns:a16="http://schemas.microsoft.com/office/drawing/2014/main" id="{6B5E8721-336F-61AF-6A6D-2C209D8C60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" t="1293" r="29227" b="1716"/>
          <a:stretch>
            <a:fillRect/>
          </a:stretch>
        </p:blipFill>
        <p:spPr bwMode="auto">
          <a:xfrm>
            <a:off x="5239561" y="18288"/>
            <a:ext cx="6952440" cy="68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BF4AAEF-0983-56FC-2603-18E818E44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9" y="154475"/>
            <a:ext cx="2142748" cy="2621285"/>
          </a:xfrm>
          <a:prstGeom prst="rect">
            <a:avLst/>
          </a:prstGeom>
        </p:spPr>
      </p:pic>
      <p:sp>
        <p:nvSpPr>
          <p:cNvPr id="3" name="TextBox 19">
            <a:extLst>
              <a:ext uri="{FF2B5EF4-FFF2-40B4-BE49-F238E27FC236}">
                <a16:creationId xmlns:a16="http://schemas.microsoft.com/office/drawing/2014/main" id="{1E4A41D2-0786-34ED-CD2A-32BEE50CA664}"/>
              </a:ext>
            </a:extLst>
          </p:cNvPr>
          <p:cNvSpPr txBox="1"/>
          <p:nvPr/>
        </p:nvSpPr>
        <p:spPr>
          <a:xfrm>
            <a:off x="2452253" y="85514"/>
            <a:ext cx="6564480" cy="710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10"/>
              </a:lnSpc>
              <a:spcBef>
                <a:spcPct val="0"/>
              </a:spcBef>
            </a:pPr>
            <a:r>
              <a:rPr lang="es-CL" sz="4222" dirty="0">
                <a:solidFill>
                  <a:srgbClr val="01070A"/>
                </a:solidFill>
                <a:latin typeface="Carelia"/>
              </a:rPr>
              <a:t>5</a:t>
            </a:r>
            <a:r>
              <a:rPr lang="es-CL" sz="4222" noProof="0" dirty="0">
                <a:solidFill>
                  <a:srgbClr val="01070A"/>
                </a:solidFill>
                <a:latin typeface="Carelia"/>
              </a:rPr>
              <a:t>. GESTIÓN FINANCIERA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DE15E86-5CD2-A340-5600-30133E3526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877" y="960993"/>
            <a:ext cx="9815338" cy="525969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D4C8810-55E1-69DB-68FB-91069A37E031}"/>
              </a:ext>
            </a:extLst>
          </p:cNvPr>
          <p:cNvSpPr txBox="1"/>
          <p:nvPr/>
        </p:nvSpPr>
        <p:spPr>
          <a:xfrm>
            <a:off x="162129" y="3144982"/>
            <a:ext cx="2142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Saldo Subvención SEP</a:t>
            </a:r>
          </a:p>
          <a:p>
            <a:pPr algn="ctr"/>
            <a:r>
              <a:rPr lang="es-CL" b="1" dirty="0"/>
              <a:t>703.133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96201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75048-21F3-8D37-335E-C249E98AA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a herencia de San Juan Pablo II, el Papa de la familia - Pontificio  Instituto Teológico Juan Pablo II">
            <a:extLst>
              <a:ext uri="{FF2B5EF4-FFF2-40B4-BE49-F238E27FC236}">
                <a16:creationId xmlns:a16="http://schemas.microsoft.com/office/drawing/2014/main" id="{AEB53557-2A38-0797-417A-33ACF73658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" t="1293" r="29227" b="1716"/>
          <a:stretch>
            <a:fillRect/>
          </a:stretch>
        </p:blipFill>
        <p:spPr bwMode="auto">
          <a:xfrm>
            <a:off x="5239561" y="18288"/>
            <a:ext cx="6952440" cy="68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20655C2-E1FF-1E80-8D42-D104CA2DD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9" y="154475"/>
            <a:ext cx="2142748" cy="262128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233A820-55D6-A567-28F7-8173D54E2253}"/>
              </a:ext>
            </a:extLst>
          </p:cNvPr>
          <p:cNvSpPr txBox="1"/>
          <p:nvPr/>
        </p:nvSpPr>
        <p:spPr>
          <a:xfrm>
            <a:off x="-526472" y="2775760"/>
            <a:ext cx="62761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/>
              <a:t>ORACIÓN EN CUARESMA.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11983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ED330-7BDE-AE32-0A96-9A432A2B6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a herencia de San Juan Pablo II, el Papa de la familia - Pontificio  Instituto Teológico Juan Pablo II">
            <a:extLst>
              <a:ext uri="{FF2B5EF4-FFF2-40B4-BE49-F238E27FC236}">
                <a16:creationId xmlns:a16="http://schemas.microsoft.com/office/drawing/2014/main" id="{34CDB204-8B28-3E6C-C71E-BD61301E82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" t="1293" r="29227" b="1716"/>
          <a:stretch>
            <a:fillRect/>
          </a:stretch>
        </p:blipFill>
        <p:spPr bwMode="auto">
          <a:xfrm>
            <a:off x="5239561" y="18288"/>
            <a:ext cx="6952440" cy="68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C367E3D-8C1C-8650-E980-3E2387622D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9" y="154475"/>
            <a:ext cx="2142748" cy="2621285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8D0A864C-449D-4BB2-3850-7C14B24702AD}"/>
              </a:ext>
            </a:extLst>
          </p:cNvPr>
          <p:cNvSpPr txBox="1">
            <a:spLocks noChangeArrowheads="1"/>
          </p:cNvSpPr>
          <p:nvPr/>
        </p:nvSpPr>
        <p:spPr>
          <a:xfrm>
            <a:off x="162129" y="387927"/>
            <a:ext cx="11867742" cy="11122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CL" sz="3200">
                <a:latin typeface="Arial" pitchFamily="34" charset="0"/>
                <a:cs typeface="Arial" pitchFamily="34" charset="0"/>
              </a:rPr>
              <a:t>FUNDACIÓN EDUCACIONAL </a:t>
            </a:r>
            <a:br>
              <a:rPr lang="es-CL" sz="3200">
                <a:latin typeface="Arial" pitchFamily="34" charset="0"/>
                <a:cs typeface="Arial" pitchFamily="34" charset="0"/>
              </a:rPr>
            </a:br>
            <a:r>
              <a:rPr lang="es-CL" sz="3200">
                <a:latin typeface="Arial" pitchFamily="34" charset="0"/>
                <a:cs typeface="Arial" pitchFamily="34" charset="0"/>
              </a:rPr>
              <a:t>PAPA JUAN PABLO II</a:t>
            </a:r>
            <a:endParaRPr lang="es-C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0CBF318-E3E9-096A-40D5-C237E20D80AD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612323"/>
            <a:ext cx="8229600" cy="48577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3" panose="05040102010807070707" pitchFamily="18" charset="2"/>
              <a:buNone/>
            </a:pPr>
            <a:endParaRPr lang="es-CL" altLang="es-CL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 3" panose="05040102010807070707" pitchFamily="18" charset="2"/>
              <a:buNone/>
            </a:pPr>
            <a:r>
              <a:rPr lang="es-CL" altLang="es-CL" sz="2000">
                <a:latin typeface="Arial" panose="020B0604020202020204" pitchFamily="34" charset="0"/>
                <a:cs typeface="Arial" panose="020B0604020202020204" pitchFamily="34" charset="0"/>
              </a:rPr>
              <a:t>PRESIDENTE</a:t>
            </a:r>
          </a:p>
          <a:p>
            <a:pPr lvl="1" algn="ctr">
              <a:buFont typeface="Verdana" panose="020B0604030504040204" pitchFamily="34" charset="0"/>
              <a:buNone/>
            </a:pPr>
            <a:r>
              <a:rPr lang="es-CL" altLang="es-CL" sz="2000" b="1">
                <a:latin typeface="Arial" panose="020B0604020202020204" pitchFamily="34" charset="0"/>
                <a:cs typeface="Arial" panose="020B0604020202020204" pitchFamily="34" charset="0"/>
              </a:rPr>
              <a:t>Fernando Matte Lecaros</a:t>
            </a:r>
          </a:p>
          <a:p>
            <a:pPr lvl="1" algn="ctr">
              <a:buFont typeface="Verdana" panose="020B0604030504040204" pitchFamily="34" charset="0"/>
              <a:buNone/>
            </a:pPr>
            <a:endParaRPr lang="es-CL" altLang="es-CL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 3" panose="05040102010807070707" pitchFamily="18" charset="2"/>
              <a:buNone/>
            </a:pPr>
            <a:r>
              <a:rPr lang="es-CL" altLang="es-CL" sz="2000">
                <a:latin typeface="Arial" panose="020B0604020202020204" pitchFamily="34" charset="0"/>
                <a:cs typeface="Arial" panose="020B0604020202020204" pitchFamily="34" charset="0"/>
              </a:rPr>
              <a:t>DIRECTORES </a:t>
            </a:r>
          </a:p>
          <a:p>
            <a:pPr lvl="1" algn="ctr">
              <a:buFont typeface="Verdana" panose="020B0604030504040204" pitchFamily="34" charset="0"/>
              <a:buNone/>
            </a:pPr>
            <a:r>
              <a:rPr lang="es-CL" altLang="es-CL" sz="2000" b="1">
                <a:latin typeface="Arial" panose="020B0604020202020204" pitchFamily="34" charset="0"/>
                <a:cs typeface="Arial" panose="020B0604020202020204" pitchFamily="34" charset="0"/>
              </a:rPr>
              <a:t>Jorge Pérez Suarez</a:t>
            </a:r>
          </a:p>
          <a:p>
            <a:pPr lvl="1" algn="ctr">
              <a:buFont typeface="Verdana" panose="020B0604030504040204" pitchFamily="34" charset="0"/>
              <a:buNone/>
            </a:pPr>
            <a:r>
              <a:rPr lang="es-CL" altLang="es-CL" sz="2000" b="1">
                <a:latin typeface="Arial" panose="020B0604020202020204" pitchFamily="34" charset="0"/>
                <a:cs typeface="Arial" panose="020B0604020202020204" pitchFamily="34" charset="0"/>
              </a:rPr>
              <a:t>Roberto Rudolph</a:t>
            </a:r>
          </a:p>
          <a:p>
            <a:pPr lvl="1" algn="ctr">
              <a:buFont typeface="Verdana" panose="020B0604030504040204" pitchFamily="34" charset="0"/>
              <a:buNone/>
            </a:pPr>
            <a:r>
              <a:rPr lang="es-CL" altLang="es-CL" sz="2000" b="1">
                <a:latin typeface="Arial" panose="020B0604020202020204" pitchFamily="34" charset="0"/>
                <a:cs typeface="Arial" panose="020B0604020202020204" pitchFamily="34" charset="0"/>
              </a:rPr>
              <a:t>Ingrid Salazar</a:t>
            </a:r>
          </a:p>
          <a:p>
            <a:pPr lvl="1" algn="ctr">
              <a:buFont typeface="Verdana" panose="020B0604030504040204" pitchFamily="34" charset="0"/>
              <a:buNone/>
            </a:pPr>
            <a:endParaRPr lang="es-CL" altLang="es-CL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 3" panose="05040102010807070707" pitchFamily="18" charset="2"/>
              <a:buNone/>
            </a:pPr>
            <a:r>
              <a:rPr lang="es-CL" altLang="es-CL" sz="2000">
                <a:latin typeface="Arial" panose="020B0604020202020204" pitchFamily="34" charset="0"/>
                <a:cs typeface="Arial" panose="020B0604020202020204" pitchFamily="34" charset="0"/>
              </a:rPr>
              <a:t>REPRESENTANTE LEGAL</a:t>
            </a:r>
          </a:p>
          <a:p>
            <a:pPr lvl="1" algn="ctr">
              <a:buFont typeface="Verdana" panose="020B0604030504040204" pitchFamily="34" charset="0"/>
              <a:buNone/>
            </a:pPr>
            <a:r>
              <a:rPr lang="es-CL" altLang="es-CL" sz="2000" b="1">
                <a:latin typeface="Arial" panose="020B0604020202020204" pitchFamily="34" charset="0"/>
                <a:cs typeface="Arial" panose="020B0604020202020204" pitchFamily="34" charset="0"/>
              </a:rPr>
              <a:t>Jorge Pérez Suarez</a:t>
            </a:r>
          </a:p>
          <a:p>
            <a:pPr lvl="1" algn="ctr">
              <a:buFont typeface="Verdana" panose="020B0604030504040204" pitchFamily="34" charset="0"/>
              <a:buNone/>
            </a:pPr>
            <a:endParaRPr lang="es-CL" altLang="es-C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647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BF5FA-D1D3-C5B0-AC07-259D82679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a herencia de San Juan Pablo II, el Papa de la familia - Pontificio  Instituto Teológico Juan Pablo II">
            <a:extLst>
              <a:ext uri="{FF2B5EF4-FFF2-40B4-BE49-F238E27FC236}">
                <a16:creationId xmlns:a16="http://schemas.microsoft.com/office/drawing/2014/main" id="{4D770921-9EF8-CD7F-D258-AA049E8FDB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" t="1293" r="29227" b="1716"/>
          <a:stretch>
            <a:fillRect/>
          </a:stretch>
        </p:blipFill>
        <p:spPr bwMode="auto">
          <a:xfrm>
            <a:off x="5239561" y="18288"/>
            <a:ext cx="6952440" cy="68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C335907-83F6-0FD3-0FAC-F6946A7DF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9" y="154475"/>
            <a:ext cx="2142748" cy="26212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67C50A-56D3-BB55-BE85-8FB292E94296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365126"/>
            <a:ext cx="10515600" cy="9921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CL"/>
              <a:t>TABLA</a:t>
            </a:r>
            <a:endParaRPr lang="es-C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88CB6D-36DB-00D5-B9CB-0F7358BBC0A8}"/>
              </a:ext>
            </a:extLst>
          </p:cNvPr>
          <p:cNvSpPr txBox="1">
            <a:spLocks noChangeArrowheads="1"/>
          </p:cNvSpPr>
          <p:nvPr/>
        </p:nvSpPr>
        <p:spPr>
          <a:xfrm>
            <a:off x="2743200" y="1166019"/>
            <a:ext cx="8229600" cy="45259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C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s-CL" dirty="0"/>
              <a:t>1. FUNCIONAMIENTO Y ORGANIZACIÓN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L" dirty="0"/>
              <a:t>2. RESULTADOS ACADÉMICOS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L" dirty="0"/>
              <a:t>3. LOGROS Y AVANCES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L" dirty="0"/>
              <a:t>4.  PROYECCIONES Y DESAFÍOS 2025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L" dirty="0"/>
              <a:t>5. FINANCIAMIENTO</a:t>
            </a:r>
          </a:p>
          <a:p>
            <a:pPr>
              <a:lnSpc>
                <a:spcPct val="80000"/>
              </a:lnSpc>
            </a:pPr>
            <a:endParaRPr lang="es-CL" altLang="es-CL" sz="2600" dirty="0"/>
          </a:p>
        </p:txBody>
      </p:sp>
    </p:spTree>
    <p:extLst>
      <p:ext uri="{BB962C8B-B14F-4D97-AF65-F5344CB8AC3E}">
        <p14:creationId xmlns:p14="http://schemas.microsoft.com/office/powerpoint/2010/main" val="1982964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72F4D-9048-6328-D6A6-61DD41484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a herencia de San Juan Pablo II, el Papa de la familia - Pontificio  Instituto Teológico Juan Pablo II">
            <a:extLst>
              <a:ext uri="{FF2B5EF4-FFF2-40B4-BE49-F238E27FC236}">
                <a16:creationId xmlns:a16="http://schemas.microsoft.com/office/drawing/2014/main" id="{A361C1F6-CC2E-A0BA-428D-21C5C4B443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" t="1293" r="29227" b="1716"/>
          <a:stretch>
            <a:fillRect/>
          </a:stretch>
        </p:blipFill>
        <p:spPr bwMode="auto">
          <a:xfrm>
            <a:off x="5239561" y="18288"/>
            <a:ext cx="6952440" cy="68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251F425-258A-7EEC-7BE9-501B9541D1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9" y="154475"/>
            <a:ext cx="2142748" cy="2621285"/>
          </a:xfrm>
          <a:prstGeom prst="rect">
            <a:avLst/>
          </a:prstGeom>
        </p:spPr>
      </p:pic>
      <p:sp>
        <p:nvSpPr>
          <p:cNvPr id="3" name="2 Título">
            <a:extLst>
              <a:ext uri="{FF2B5EF4-FFF2-40B4-BE49-F238E27FC236}">
                <a16:creationId xmlns:a16="http://schemas.microsoft.com/office/drawing/2014/main" id="{27FB6C6C-8871-4DB5-8B0F-81C7909E05BB}"/>
              </a:ext>
            </a:extLst>
          </p:cNvPr>
          <p:cNvSpPr txBox="1">
            <a:spLocks/>
          </p:cNvSpPr>
          <p:nvPr/>
        </p:nvSpPr>
        <p:spPr>
          <a:xfrm>
            <a:off x="1288473" y="475096"/>
            <a:ext cx="10741398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CL" sz="4000" dirty="0"/>
              <a:t> 1. FUNCIONAMIENTO Y ORGANIZACIÓN </a:t>
            </a:r>
            <a:endParaRPr lang="es-CL" sz="4800" dirty="0"/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id="{2EF9E90F-BFBF-1D9F-CF8D-4F61BD5DF4CD}"/>
              </a:ext>
            </a:extLst>
          </p:cNvPr>
          <p:cNvSpPr txBox="1">
            <a:spLocks/>
          </p:cNvSpPr>
          <p:nvPr/>
        </p:nvSpPr>
        <p:spPr>
          <a:xfrm>
            <a:off x="2515960" y="1588916"/>
            <a:ext cx="9371240" cy="1216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CL"/>
              <a:t>Personal del establecimiento</a:t>
            </a:r>
            <a:endParaRPr lang="es-CL" dirty="0"/>
          </a:p>
        </p:txBody>
      </p:sp>
      <p:graphicFrame>
        <p:nvGraphicFramePr>
          <p:cNvPr id="5" name="3 Marcador de tabla">
            <a:extLst>
              <a:ext uri="{FF2B5EF4-FFF2-40B4-BE49-F238E27FC236}">
                <a16:creationId xmlns:a16="http://schemas.microsoft.com/office/drawing/2014/main" id="{E3EC3679-D2D0-9BF8-799B-A51D9A6948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758102"/>
              </p:ext>
            </p:extLst>
          </p:nvPr>
        </p:nvGraphicFramePr>
        <p:xfrm>
          <a:off x="2515960" y="2804941"/>
          <a:ext cx="8001000" cy="2460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467372154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563772539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1843158928"/>
                    </a:ext>
                  </a:extLst>
                </a:gridCol>
              </a:tblGrid>
              <a:tr h="435722">
                <a:tc gridSpan="2">
                  <a:txBody>
                    <a:bodyPr/>
                    <a:lstStyle/>
                    <a:p>
                      <a:r>
                        <a:rPr lang="es-CL" sz="1800" b="1" dirty="0">
                          <a:solidFill>
                            <a:schemeClr val="bg1"/>
                          </a:solidFill>
                        </a:rPr>
                        <a:t>Matrícula</a:t>
                      </a:r>
                      <a:r>
                        <a:rPr lang="es-CL" sz="1800" b="1" baseline="0" dirty="0">
                          <a:solidFill>
                            <a:schemeClr val="bg1"/>
                          </a:solidFill>
                        </a:rPr>
                        <a:t> actual </a:t>
                      </a:r>
                      <a:endParaRPr lang="es-CL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s-CL" sz="1800" b="1" dirty="0">
                          <a:solidFill>
                            <a:schemeClr val="bg1"/>
                          </a:solidFill>
                        </a:rPr>
                        <a:t>484</a:t>
                      </a:r>
                    </a:p>
                  </a:txBody>
                  <a:tcPr marT="45732" marB="45732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62742"/>
                  </a:ext>
                </a:extLst>
              </a:tr>
              <a:tr h="744483">
                <a:tc gridSpan="2">
                  <a:txBody>
                    <a:bodyPr/>
                    <a:lstStyle/>
                    <a:p>
                      <a:r>
                        <a:rPr lang="es-CL" sz="1800" b="1" dirty="0">
                          <a:solidFill>
                            <a:schemeClr val="tx1"/>
                          </a:solidFill>
                        </a:rPr>
                        <a:t>DIRECTIVOS</a:t>
                      </a:r>
                    </a:p>
                  </a:txBody>
                  <a:tcPr marT="45732" marB="45732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CL" sz="1800" b="1" dirty="0">
                          <a:solidFill>
                            <a:schemeClr val="tx1"/>
                          </a:solidFill>
                        </a:rPr>
                        <a:t>PERSONAL</a:t>
                      </a:r>
                      <a:r>
                        <a:rPr lang="es-CL" sz="1800" b="1" baseline="0" dirty="0">
                          <a:solidFill>
                            <a:schemeClr val="tx1"/>
                          </a:solidFill>
                        </a:rPr>
                        <a:t> DOCENTE</a:t>
                      </a:r>
                      <a:endParaRPr lang="es-CL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CL" sz="1800" b="1" dirty="0">
                          <a:solidFill>
                            <a:schemeClr val="tx1"/>
                          </a:solidFill>
                        </a:rPr>
                        <a:t>ASISTENTES</a:t>
                      </a:r>
                      <a:r>
                        <a:rPr lang="es-CL" sz="1800" b="1" baseline="0" dirty="0">
                          <a:solidFill>
                            <a:schemeClr val="tx1"/>
                          </a:solidFill>
                        </a:rPr>
                        <a:t> DE LA EDUCACIÓN</a:t>
                      </a:r>
                    </a:p>
                  </a:txBody>
                  <a:tcPr marT="45732" marB="45732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082">
                <a:tc>
                  <a:txBody>
                    <a:bodyPr/>
                    <a:lstStyle/>
                    <a:p>
                      <a:r>
                        <a:rPr lang="es-CL" sz="1800" dirty="0"/>
                        <a:t>2024</a:t>
                      </a: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s-CL" sz="1800" dirty="0"/>
                        <a:t>2025</a:t>
                      </a: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/>
                        <a:t>2024</a:t>
                      </a: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/>
                        <a:t>2025</a:t>
                      </a: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/>
                        <a:t>2024</a:t>
                      </a: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/>
                        <a:t>2025</a:t>
                      </a:r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2359245227"/>
                  </a:ext>
                </a:extLst>
              </a:tr>
              <a:tr h="572683">
                <a:tc>
                  <a:txBody>
                    <a:bodyPr/>
                    <a:lstStyle/>
                    <a:p>
                      <a:endParaRPr lang="es-CL" sz="1800" dirty="0"/>
                    </a:p>
                    <a:p>
                      <a:pPr algn="ctr"/>
                      <a:r>
                        <a:rPr lang="es-CL" sz="1800" dirty="0"/>
                        <a:t>4</a:t>
                      </a:r>
                    </a:p>
                    <a:p>
                      <a:endParaRPr lang="es-CL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endParaRPr lang="es-CL" sz="1800" dirty="0"/>
                    </a:p>
                    <a:p>
                      <a:r>
                        <a:rPr lang="es-CL" sz="1800" dirty="0"/>
                        <a:t>4</a:t>
                      </a: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endParaRPr lang="es-CL" sz="1800" dirty="0"/>
                    </a:p>
                    <a:p>
                      <a:pPr algn="ctr"/>
                      <a:r>
                        <a:rPr lang="es-CL" sz="1800" dirty="0"/>
                        <a:t>29</a:t>
                      </a: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es-CL" sz="1800" dirty="0"/>
                    </a:p>
                    <a:p>
                      <a:pPr algn="ctr"/>
                      <a:r>
                        <a:rPr lang="es-CL" sz="1800" dirty="0"/>
                        <a:t>28</a:t>
                      </a: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endParaRPr lang="es-CL" sz="1800" dirty="0"/>
                    </a:p>
                    <a:p>
                      <a:pPr algn="ctr"/>
                      <a:r>
                        <a:rPr lang="es-CL" sz="1800" dirty="0"/>
                        <a:t>22</a:t>
                      </a: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es-CL" sz="1800" dirty="0"/>
                    </a:p>
                    <a:p>
                      <a:pPr algn="ctr"/>
                      <a:r>
                        <a:rPr lang="es-CL" sz="1800" dirty="0"/>
                        <a:t>21</a:t>
                      </a:r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054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2AF9E-96CE-C989-925D-8D6B5DC16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a herencia de San Juan Pablo II, el Papa de la familia - Pontificio  Instituto Teológico Juan Pablo II">
            <a:extLst>
              <a:ext uri="{FF2B5EF4-FFF2-40B4-BE49-F238E27FC236}">
                <a16:creationId xmlns:a16="http://schemas.microsoft.com/office/drawing/2014/main" id="{A7D71A5E-C2AC-E352-C0BA-0F74BFB68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" t="1293" r="29227" b="1716"/>
          <a:stretch>
            <a:fillRect/>
          </a:stretch>
        </p:blipFill>
        <p:spPr bwMode="auto">
          <a:xfrm>
            <a:off x="5239561" y="18288"/>
            <a:ext cx="6952440" cy="68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E80181B-FC2D-21DC-9CEB-0AC133E42A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9" y="154475"/>
            <a:ext cx="2142748" cy="2621285"/>
          </a:xfrm>
          <a:prstGeom prst="rect">
            <a:avLst/>
          </a:prstGeom>
        </p:spPr>
      </p:pic>
      <p:sp>
        <p:nvSpPr>
          <p:cNvPr id="3" name="TextBox 19">
            <a:extLst>
              <a:ext uri="{FF2B5EF4-FFF2-40B4-BE49-F238E27FC236}">
                <a16:creationId xmlns:a16="http://schemas.microsoft.com/office/drawing/2014/main" id="{98E4F347-EBCA-60A5-5EB2-10D73D0DEA81}"/>
              </a:ext>
            </a:extLst>
          </p:cNvPr>
          <p:cNvSpPr txBox="1"/>
          <p:nvPr/>
        </p:nvSpPr>
        <p:spPr>
          <a:xfrm>
            <a:off x="3175264" y="533202"/>
            <a:ext cx="5841471" cy="710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0"/>
              </a:lnSpc>
              <a:spcBef>
                <a:spcPct val="0"/>
              </a:spcBef>
            </a:pPr>
            <a:r>
              <a:rPr lang="en-US" sz="4222" dirty="0">
                <a:solidFill>
                  <a:srgbClr val="01070A"/>
                </a:solidFill>
                <a:latin typeface="Carelia"/>
              </a:rPr>
              <a:t>¿CÓMO FUNCIONAMOS?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B2C5984-2F30-132B-47EE-EFAEC9D253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82" y="819744"/>
            <a:ext cx="10029236" cy="56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9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75051-D11F-6BCB-7926-65CBF6396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a herencia de San Juan Pablo II, el Papa de la familia - Pontificio  Instituto Teológico Juan Pablo II">
            <a:extLst>
              <a:ext uri="{FF2B5EF4-FFF2-40B4-BE49-F238E27FC236}">
                <a16:creationId xmlns:a16="http://schemas.microsoft.com/office/drawing/2014/main" id="{0B8C432E-D97B-325B-523B-73E776F60F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" t="1293" r="29227" b="1716"/>
          <a:stretch>
            <a:fillRect/>
          </a:stretch>
        </p:blipFill>
        <p:spPr bwMode="auto">
          <a:xfrm>
            <a:off x="5239561" y="18288"/>
            <a:ext cx="6952440" cy="68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49EEC8C-378F-9B61-2AFB-9DED3457E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9" y="154475"/>
            <a:ext cx="2142748" cy="2621285"/>
          </a:xfrm>
          <a:prstGeom prst="rect">
            <a:avLst/>
          </a:prstGeom>
        </p:spPr>
      </p:pic>
      <p:sp>
        <p:nvSpPr>
          <p:cNvPr id="3" name="TextBox 19">
            <a:extLst>
              <a:ext uri="{FF2B5EF4-FFF2-40B4-BE49-F238E27FC236}">
                <a16:creationId xmlns:a16="http://schemas.microsoft.com/office/drawing/2014/main" id="{DFCC6C3F-AA25-0E81-0714-A1008880773A}"/>
              </a:ext>
            </a:extLst>
          </p:cNvPr>
          <p:cNvSpPr txBox="1"/>
          <p:nvPr/>
        </p:nvSpPr>
        <p:spPr>
          <a:xfrm>
            <a:off x="2452253" y="85514"/>
            <a:ext cx="6564480" cy="710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10"/>
              </a:lnSpc>
              <a:spcBef>
                <a:spcPct val="0"/>
              </a:spcBef>
            </a:pPr>
            <a:r>
              <a:rPr lang="es-CL" sz="4222" noProof="0" dirty="0">
                <a:solidFill>
                  <a:srgbClr val="01070A"/>
                </a:solidFill>
                <a:latin typeface="Carelia"/>
              </a:rPr>
              <a:t>2. LOGROS Y AVANCES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8E73808-D09C-8794-F5C4-07AA57C69FAB}"/>
              </a:ext>
            </a:extLst>
          </p:cNvPr>
          <p:cNvSpPr txBox="1"/>
          <p:nvPr/>
        </p:nvSpPr>
        <p:spPr>
          <a:xfrm>
            <a:off x="2452251" y="942109"/>
            <a:ext cx="773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Calibri"/>
                <a:ea typeface="Calibri"/>
                <a:cs typeface="Calibri"/>
                <a:sym typeface="Calibri"/>
              </a:rPr>
              <a:t>Resultados Educativos SIMCE 4° Básico - Lenguaje</a:t>
            </a:r>
            <a:endParaRPr lang="es-CL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82AC7D6-D444-6443-AF2A-FE2E885845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910" y="1311441"/>
            <a:ext cx="9754961" cy="254353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A0846F8-C18F-383F-BA9A-8557E3872B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910" y="3897446"/>
            <a:ext cx="7049484" cy="87642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46820B6-383E-6FC1-87B1-4BE07EB88B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548" y="3144865"/>
            <a:ext cx="1257475" cy="325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86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1C713-F1F9-81EE-F4A4-A884B62C2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a herencia de San Juan Pablo II, el Papa de la familia - Pontificio  Instituto Teológico Juan Pablo II">
            <a:extLst>
              <a:ext uri="{FF2B5EF4-FFF2-40B4-BE49-F238E27FC236}">
                <a16:creationId xmlns:a16="http://schemas.microsoft.com/office/drawing/2014/main" id="{AFB0F07B-8C69-6214-FCA1-36B101723C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" t="1293" r="29227" b="1716"/>
          <a:stretch>
            <a:fillRect/>
          </a:stretch>
        </p:blipFill>
        <p:spPr bwMode="auto">
          <a:xfrm>
            <a:off x="5239561" y="18288"/>
            <a:ext cx="6952440" cy="68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F500DD-D958-9FE9-3C09-947B97FBF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9" y="154475"/>
            <a:ext cx="2142748" cy="2621285"/>
          </a:xfrm>
          <a:prstGeom prst="rect">
            <a:avLst/>
          </a:prstGeom>
        </p:spPr>
      </p:pic>
      <p:sp>
        <p:nvSpPr>
          <p:cNvPr id="3" name="TextBox 19">
            <a:extLst>
              <a:ext uri="{FF2B5EF4-FFF2-40B4-BE49-F238E27FC236}">
                <a16:creationId xmlns:a16="http://schemas.microsoft.com/office/drawing/2014/main" id="{C636D4F2-8997-8BC1-09D5-B3578F94AE96}"/>
              </a:ext>
            </a:extLst>
          </p:cNvPr>
          <p:cNvSpPr txBox="1"/>
          <p:nvPr/>
        </p:nvSpPr>
        <p:spPr>
          <a:xfrm>
            <a:off x="2452253" y="85514"/>
            <a:ext cx="6564480" cy="710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10"/>
              </a:lnSpc>
              <a:spcBef>
                <a:spcPct val="0"/>
              </a:spcBef>
            </a:pPr>
            <a:r>
              <a:rPr lang="es-CL" sz="4222" noProof="0" dirty="0">
                <a:solidFill>
                  <a:srgbClr val="01070A"/>
                </a:solidFill>
                <a:latin typeface="Carelia"/>
              </a:rPr>
              <a:t>2. LOGROS Y AVANCES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EA7E545-470E-1964-77B2-85827C9A2D53}"/>
              </a:ext>
            </a:extLst>
          </p:cNvPr>
          <p:cNvSpPr txBox="1"/>
          <p:nvPr/>
        </p:nvSpPr>
        <p:spPr>
          <a:xfrm>
            <a:off x="2452251" y="942109"/>
            <a:ext cx="773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Calibri"/>
                <a:ea typeface="Calibri"/>
                <a:cs typeface="Calibri"/>
                <a:sym typeface="Calibri"/>
              </a:rPr>
              <a:t>Resultados Educativos SIMCE 4° Básico - Matemática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952BB4B-5120-AA19-F757-73CCE1A80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2251" y="1385073"/>
            <a:ext cx="9754961" cy="24387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5CDDF18-C0E5-7D7A-32C2-99A1C68324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58" y="3983405"/>
            <a:ext cx="7049484" cy="90500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51C6256-817A-2491-227A-B81BF4C71D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9" y="3249877"/>
            <a:ext cx="1209844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42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6F681-2988-1DD3-2552-C40A2FCF8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a herencia de San Juan Pablo II, el Papa de la familia - Pontificio  Instituto Teológico Juan Pablo II">
            <a:extLst>
              <a:ext uri="{FF2B5EF4-FFF2-40B4-BE49-F238E27FC236}">
                <a16:creationId xmlns:a16="http://schemas.microsoft.com/office/drawing/2014/main" id="{92D3A326-8517-AA2B-A1F9-FC986E2768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" t="1293" r="29227" b="1716"/>
          <a:stretch>
            <a:fillRect/>
          </a:stretch>
        </p:blipFill>
        <p:spPr bwMode="auto">
          <a:xfrm>
            <a:off x="5239561" y="18288"/>
            <a:ext cx="6952440" cy="68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BEC8883-BAC3-06D1-6DDA-A7EBF5BD9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9" y="154475"/>
            <a:ext cx="2142748" cy="2621285"/>
          </a:xfrm>
          <a:prstGeom prst="rect">
            <a:avLst/>
          </a:prstGeom>
        </p:spPr>
      </p:pic>
      <p:sp>
        <p:nvSpPr>
          <p:cNvPr id="3" name="TextBox 19">
            <a:extLst>
              <a:ext uri="{FF2B5EF4-FFF2-40B4-BE49-F238E27FC236}">
                <a16:creationId xmlns:a16="http://schemas.microsoft.com/office/drawing/2014/main" id="{424527D8-8C13-A237-0370-BF1BD5C2F055}"/>
              </a:ext>
            </a:extLst>
          </p:cNvPr>
          <p:cNvSpPr txBox="1"/>
          <p:nvPr/>
        </p:nvSpPr>
        <p:spPr>
          <a:xfrm>
            <a:off x="2452253" y="85514"/>
            <a:ext cx="6564480" cy="710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10"/>
              </a:lnSpc>
              <a:spcBef>
                <a:spcPct val="0"/>
              </a:spcBef>
            </a:pPr>
            <a:r>
              <a:rPr lang="es-CL" sz="4222" noProof="0" dirty="0">
                <a:solidFill>
                  <a:srgbClr val="01070A"/>
                </a:solidFill>
                <a:latin typeface="Carelia"/>
              </a:rPr>
              <a:t>2. LOGROS Y AVANCES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C411A90-6BBA-DB7C-6A94-F26016D85EF7}"/>
              </a:ext>
            </a:extLst>
          </p:cNvPr>
          <p:cNvSpPr txBox="1"/>
          <p:nvPr/>
        </p:nvSpPr>
        <p:spPr>
          <a:xfrm>
            <a:off x="2452251" y="942109"/>
            <a:ext cx="773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Calibri"/>
                <a:ea typeface="Calibri"/>
                <a:cs typeface="Calibri"/>
                <a:sym typeface="Calibri"/>
              </a:rPr>
              <a:t>Resultados Educativos SIMCE 8° Básico - Lenguaje</a:t>
            </a: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AD7ACC6-A3E6-533B-4B40-F4673D2AA2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877" y="1337051"/>
            <a:ext cx="9745435" cy="236253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9F0ACC1-A4C2-3EE8-645D-32400B2121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51" y="4143474"/>
            <a:ext cx="7020905" cy="88594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B5BF385-E100-3C73-83AC-D9155B35A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11" y="3429000"/>
            <a:ext cx="828791" cy="3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733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9205</TotalTime>
  <Words>604</Words>
  <Application>Microsoft Office PowerPoint</Application>
  <PresentationFormat>Panorámica</PresentationFormat>
  <Paragraphs>162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Carelia</vt:lpstr>
      <vt:lpstr>Verdana</vt:lpstr>
      <vt:lpstr>Wingdings 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Oscar Morales</dc:creator>
  <cp:lastModifiedBy>Oscar Morales</cp:lastModifiedBy>
  <cp:revision>34</cp:revision>
  <dcterms:created xsi:type="dcterms:W3CDTF">2026-03-08T00:19:08Z</dcterms:created>
  <dcterms:modified xsi:type="dcterms:W3CDTF">2026-03-25T20:29:19Z</dcterms:modified>
</cp:coreProperties>
</file>